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78" r:id="rId3"/>
    <p:sldId id="279" r:id="rId4"/>
    <p:sldId id="268" r:id="rId5"/>
    <p:sldId id="269" r:id="rId6"/>
    <p:sldId id="270" r:id="rId7"/>
    <p:sldId id="266" r:id="rId8"/>
    <p:sldId id="271" r:id="rId9"/>
    <p:sldId id="280" r:id="rId10"/>
    <p:sldId id="273" r:id="rId11"/>
    <p:sldId id="274" r:id="rId12"/>
    <p:sldId id="275" r:id="rId13"/>
    <p:sldId id="281" r:id="rId14"/>
    <p:sldId id="276" r:id="rId15"/>
    <p:sldId id="277" r:id="rId16"/>
    <p:sldId id="282" r:id="rId17"/>
    <p:sldId id="28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7D3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4660"/>
  </p:normalViewPr>
  <p:slideViewPr>
    <p:cSldViewPr>
      <p:cViewPr varScale="1">
        <p:scale>
          <a:sx n="88" d="100"/>
          <a:sy n="88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FAAEE4-ADE1-4BCA-95FC-03FF5961AA3F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79136-FA5E-42D0-A247-DC469484C990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221525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DCB27C-327E-4BC4-B9B7-C4158A3B6AEA}" type="slidenum">
              <a:rPr lang="en-GB"/>
              <a:pPr/>
              <a:t>4</a:t>
            </a:fld>
            <a:endParaRPr lang="en-GB"/>
          </a:p>
        </p:txBody>
      </p:sp>
      <p:sp>
        <p:nvSpPr>
          <p:cNvPr id="10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r>
              <a:rPr lang="en-GB"/>
              <a:t>Remind pupils that 100% of the original amount is like one times the original amount: it remains unchanged. 100% means ‘all of it’.</a:t>
            </a:r>
          </a:p>
          <a:p>
            <a:r>
              <a:rPr lang="en-GB"/>
              <a:t>When we add on 20% we are adding on 20% to the original amount, 100%, to make 120% of the original amount.</a:t>
            </a:r>
          </a:p>
          <a:p>
            <a:r>
              <a:rPr lang="en-GB"/>
              <a:t>Ask pupils why might it be better to find 120% than to find 20% and add it on.</a:t>
            </a:r>
          </a:p>
          <a:p>
            <a:r>
              <a:rPr lang="en-GB"/>
              <a:t>Establish that it’s quicker because we can do the calculation in one step. </a:t>
            </a:r>
          </a:p>
          <a:p>
            <a:r>
              <a:rPr lang="en-GB"/>
              <a:t>Discuss how 120% can be written as a decimal.</a:t>
            </a:r>
          </a:p>
          <a:p>
            <a:endParaRPr lang="en-GB"/>
          </a:p>
          <a:p>
            <a:endParaRPr lang="en-GB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0CA030-64F2-42CC-8D3C-C411D2454A32}" type="slidenum">
              <a:rPr lang="en-GB"/>
              <a:pPr/>
              <a:t>6</a:t>
            </a:fld>
            <a:endParaRPr lang="en-GB"/>
          </a:p>
        </p:txBody>
      </p:sp>
      <p:sp>
        <p:nvSpPr>
          <p:cNvPr id="12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779136-FA5E-42D0-A247-DC469484C990}" type="slidenum">
              <a:rPr lang="en-IE" smtClean="0"/>
              <a:pPr/>
              <a:t>7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60108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326C7C8-B2DB-42EB-BFBE-4F9D6C3300AB}" type="slidenum">
              <a:rPr lang="en-GB"/>
              <a:pPr/>
              <a:t>8</a:t>
            </a:fld>
            <a:endParaRPr lang="en-GB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r>
              <a:rPr lang="en-GB"/>
              <a:t>Talk through each example as it appears. Explain the significance of finding a 17.5% increase in relation to VAT.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734228-878B-4D87-8221-29FA490CAEA2}" type="slidenum">
              <a:rPr lang="en-GB"/>
              <a:pPr/>
              <a:t>10</a:t>
            </a:fld>
            <a:endParaRPr lang="en-GB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r>
              <a:rPr lang="en-GB"/>
              <a:t>Remind pupils again that 100% of the original amount is like one times the original amount, it remains unchanged. 100% is ‘all of it’.</a:t>
            </a:r>
          </a:p>
          <a:p>
            <a:r>
              <a:rPr lang="en-GB"/>
              <a:t>Explain that when we subtract 30% we are  subtracting 30% from the original amount, 100%, to make 70% of the original amount.</a:t>
            </a:r>
          </a:p>
          <a:p>
            <a:r>
              <a:rPr lang="en-GB"/>
              <a:t>Ask pupils why might it be better to find 70% than to find 30% and take it away.</a:t>
            </a:r>
          </a:p>
          <a:p>
            <a:r>
              <a:rPr lang="en-GB"/>
              <a:t>Again, establish that it’s quicker. We can do the calculation in one step.</a:t>
            </a:r>
          </a:p>
          <a:p>
            <a:r>
              <a:rPr lang="en-GB"/>
              <a:t>Discuss how 70% can be written as a decimal.</a:t>
            </a:r>
          </a:p>
          <a:p>
            <a:r>
              <a:rPr lang="en-GB"/>
              <a:t>Conclude that to decrease an amount by 30% we multiply it by 0.7.</a:t>
            </a:r>
          </a:p>
          <a:p>
            <a:r>
              <a:rPr lang="en-GB"/>
              <a:t>Give more verbal examples as necessary.</a:t>
            </a:r>
          </a:p>
          <a:p>
            <a:endParaRPr lang="en-GB"/>
          </a:p>
          <a:p>
            <a:endParaRPr lang="en-GB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A5F9952-2318-4CC3-9595-87C0ACCD0A27}" type="slidenum">
              <a:rPr lang="en-GB"/>
              <a:pPr/>
              <a:t>12</a:t>
            </a:fld>
            <a:endParaRPr lang="en-GB"/>
          </a:p>
        </p:txBody>
      </p:sp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6779136-FA5E-42D0-A247-DC469484C990}" type="slidenum">
              <a:rPr lang="en-IE" smtClean="0"/>
              <a:pPr/>
              <a:t>13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xmlns="" val="6010847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91DF1A-987C-4BFE-BB7B-6C204ED8924E}" type="slidenum">
              <a:rPr lang="en-GB"/>
              <a:pPr/>
              <a:t>14</a:t>
            </a:fld>
            <a:endParaRPr lang="en-GB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ln/>
        </p:spPr>
        <p:txBody>
          <a:bodyPr/>
          <a:lstStyle/>
          <a:p>
            <a:r>
              <a:rPr lang="en-GB"/>
              <a:t>Talk through each example as it appears. Pupils should be able to confidently subtract any given amount from 100 in their heads.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IE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2234F24-2C84-4118-9526-DE1DF78C1D0A}" type="datetimeFigureOut">
              <a:rPr lang="en-IE" smtClean="0"/>
              <a:pPr/>
              <a:t>17/11/2013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IE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DC04EE9-34D1-4A59-9D5C-7CB1CDB3429C}" type="slidenum">
              <a:rPr lang="en-IE" smtClean="0"/>
              <a:pPr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IE" dirty="0" smtClean="0"/>
              <a:t>WALT: Find Percentage increase and decrease using a multiplier.</a:t>
            </a:r>
            <a:endParaRPr lang="en-IE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E" dirty="0" smtClean="0"/>
              <a:t>Percentages</a:t>
            </a:r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xmlns="" val="4170713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8788" y="188913"/>
            <a:ext cx="5878512" cy="1011237"/>
          </a:xfrm>
          <a:noFill/>
          <a:ln/>
        </p:spPr>
        <p:txBody>
          <a:bodyPr/>
          <a:lstStyle/>
          <a:p>
            <a:r>
              <a:rPr lang="en-GB">
                <a:solidFill>
                  <a:schemeClr val="tx1"/>
                </a:solidFill>
                <a:latin typeface="Comic Sans MS" pitchFamily="66" charset="0"/>
              </a:rPr>
              <a:t>Percentage decrease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973137" y="3645024"/>
            <a:ext cx="7197725" cy="914400"/>
          </a:xfrm>
          <a:prstGeom prst="rect">
            <a:avLst/>
          </a:prstGeom>
          <a:solidFill>
            <a:srgbClr val="80D0E8">
              <a:alpha val="50000"/>
            </a:srgb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GB" sz="2400">
                <a:solidFill>
                  <a:srgbClr val="010066"/>
                </a:solidFill>
              </a:rPr>
              <a:t>100%</a:t>
            </a:r>
          </a:p>
        </p:txBody>
      </p:sp>
      <p:sp>
        <p:nvSpPr>
          <p:cNvPr id="17415" name="Rectangle 7"/>
          <p:cNvSpPr>
            <a:spLocks noChangeArrowheads="1"/>
          </p:cNvSpPr>
          <p:nvPr/>
        </p:nvSpPr>
        <p:spPr bwMode="auto">
          <a:xfrm>
            <a:off x="6011863" y="3645024"/>
            <a:ext cx="2159000" cy="9144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GB" sz="2400">
                <a:solidFill>
                  <a:srgbClr val="010066"/>
                </a:solidFill>
              </a:rPr>
              <a:t>30%</a:t>
            </a:r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539750" y="5733256"/>
            <a:ext cx="71215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2800" dirty="0">
                <a:latin typeface="Comic Sans MS" pitchFamily="66" charset="0"/>
              </a:rPr>
              <a:t>We now have 70% of the original amount. </a:t>
            </a:r>
          </a:p>
        </p:txBody>
      </p:sp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964045" y="3645024"/>
            <a:ext cx="5029200" cy="914400"/>
          </a:xfrm>
          <a:prstGeom prst="rect">
            <a:avLst/>
          </a:prstGeom>
          <a:solidFill>
            <a:srgbClr val="80D0E8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GB" sz="2400">
                <a:solidFill>
                  <a:srgbClr val="010066"/>
                </a:solidFill>
              </a:rPr>
              <a:t>70%</a:t>
            </a:r>
          </a:p>
        </p:txBody>
      </p:sp>
      <p:sp>
        <p:nvSpPr>
          <p:cNvPr id="17419" name="Text Box 11"/>
          <p:cNvSpPr txBox="1">
            <a:spLocks noChangeArrowheads="1"/>
          </p:cNvSpPr>
          <p:nvPr/>
        </p:nvSpPr>
        <p:spPr bwMode="auto">
          <a:xfrm>
            <a:off x="539750" y="2780928"/>
            <a:ext cx="63579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2800" dirty="0">
                <a:latin typeface="Comic Sans MS" pitchFamily="66" charset="0"/>
              </a:rPr>
              <a:t>The original amount is 100% like this:</a:t>
            </a:r>
          </a:p>
        </p:txBody>
      </p:sp>
      <p:sp>
        <p:nvSpPr>
          <p:cNvPr id="17422" name="Text Box 14"/>
          <p:cNvSpPr txBox="1">
            <a:spLocks noChangeArrowheads="1"/>
          </p:cNvSpPr>
          <p:nvPr/>
        </p:nvSpPr>
        <p:spPr bwMode="auto">
          <a:xfrm>
            <a:off x="457200" y="5214143"/>
            <a:ext cx="38242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2800" dirty="0">
                <a:latin typeface="Comic Sans MS" pitchFamily="66" charset="0"/>
              </a:rPr>
              <a:t>Now we subtract 30%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997575" y="1406525"/>
            <a:ext cx="6721475" cy="850900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2400"/>
              <a:t>A CD walkman originally costing £75 is reduced by 30% in a sale. What is the sale price?</a:t>
            </a:r>
          </a:p>
        </p:txBody>
      </p:sp>
    </p:spTree>
    <p:extLst>
      <p:ext uri="{BB962C8B-B14F-4D97-AF65-F5344CB8AC3E}">
        <p14:creationId xmlns:p14="http://schemas.microsoft.com/office/powerpoint/2010/main" xmlns="" val="2372692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7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3" grpId="0" animBg="1" autoUpdateAnimBg="0"/>
      <p:bldP spid="17415" grpId="0" animBg="1" autoUpdateAnimBg="0"/>
      <p:bldP spid="17416" grpId="0" autoUpdateAnimBg="0"/>
      <p:bldP spid="17417" grpId="0" animBg="1" autoUpdateAnimBg="0"/>
      <p:bldP spid="17419" grpId="0" autoUpdateAnimBg="0"/>
      <p:bldP spid="17422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9" name="Text Box 9"/>
          <p:cNvSpPr txBox="1">
            <a:spLocks noChangeArrowheads="1"/>
          </p:cNvSpPr>
          <p:nvPr/>
        </p:nvSpPr>
        <p:spPr bwMode="auto">
          <a:xfrm>
            <a:off x="611188" y="981075"/>
            <a:ext cx="22320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70%</a:t>
            </a:r>
          </a:p>
        </p:txBody>
      </p:sp>
      <p:grpSp>
        <p:nvGrpSpPr>
          <p:cNvPr id="25610" name="Group 10"/>
          <p:cNvGrpSpPr>
            <a:grpSpLocks/>
          </p:cNvGrpSpPr>
          <p:nvPr/>
        </p:nvGrpSpPr>
        <p:grpSpPr bwMode="auto">
          <a:xfrm>
            <a:off x="2627313" y="989013"/>
            <a:ext cx="2376487" cy="1647825"/>
            <a:chOff x="1927" y="2069"/>
            <a:chExt cx="1497" cy="1038"/>
          </a:xfrm>
        </p:grpSpPr>
        <p:sp>
          <p:nvSpPr>
            <p:cNvPr id="25611" name="Text Box 11"/>
            <p:cNvSpPr txBox="1">
              <a:spLocks noChangeArrowheads="1"/>
            </p:cNvSpPr>
            <p:nvPr/>
          </p:nvSpPr>
          <p:spPr bwMode="auto">
            <a:xfrm>
              <a:off x="1927" y="2115"/>
              <a:ext cx="363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6000" b="1">
                  <a:latin typeface="Comic Sans MS" pitchFamily="66" charset="0"/>
                </a:rPr>
                <a:t>=</a:t>
              </a:r>
            </a:p>
          </p:txBody>
        </p:sp>
        <p:grpSp>
          <p:nvGrpSpPr>
            <p:cNvPr id="25612" name="Group 12"/>
            <p:cNvGrpSpPr>
              <a:grpSpLocks/>
            </p:cNvGrpSpPr>
            <p:nvPr/>
          </p:nvGrpSpPr>
          <p:grpSpPr bwMode="auto">
            <a:xfrm>
              <a:off x="2381" y="2069"/>
              <a:ext cx="1043" cy="1038"/>
              <a:chOff x="2381" y="2548"/>
              <a:chExt cx="1043" cy="1038"/>
            </a:xfrm>
          </p:grpSpPr>
          <p:grpSp>
            <p:nvGrpSpPr>
              <p:cNvPr id="25613" name="Group 13"/>
              <p:cNvGrpSpPr>
                <a:grpSpLocks/>
              </p:cNvGrpSpPr>
              <p:nvPr/>
            </p:nvGrpSpPr>
            <p:grpSpPr bwMode="auto">
              <a:xfrm>
                <a:off x="2472" y="2548"/>
                <a:ext cx="862" cy="1038"/>
                <a:chOff x="2472" y="2548"/>
                <a:chExt cx="862" cy="1038"/>
              </a:xfrm>
            </p:grpSpPr>
            <p:sp>
              <p:nvSpPr>
                <p:cNvPr id="25614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472" y="2548"/>
                  <a:ext cx="862" cy="51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4800" b="1">
                      <a:latin typeface="Comic Sans MS" pitchFamily="66" charset="0"/>
                    </a:rPr>
                    <a:t> 70</a:t>
                  </a:r>
                  <a:endParaRPr lang="en-GB" sz="4800"/>
                </a:p>
              </p:txBody>
            </p:sp>
            <p:sp>
              <p:nvSpPr>
                <p:cNvPr id="25615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472" y="3067"/>
                  <a:ext cx="862" cy="51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4800" b="1">
                      <a:latin typeface="Comic Sans MS" pitchFamily="66" charset="0"/>
                    </a:rPr>
                    <a:t>100</a:t>
                  </a:r>
                  <a:endParaRPr lang="en-GB"/>
                </a:p>
              </p:txBody>
            </p:sp>
          </p:grpSp>
          <p:sp>
            <p:nvSpPr>
              <p:cNvPr id="25616" name="Line 16"/>
              <p:cNvSpPr>
                <a:spLocks noChangeShapeType="1"/>
              </p:cNvSpPr>
              <p:nvPr/>
            </p:nvSpPr>
            <p:spPr bwMode="auto">
              <a:xfrm>
                <a:off x="2381" y="3067"/>
                <a:ext cx="1043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E"/>
              </a:p>
            </p:txBody>
          </p:sp>
        </p:grpSp>
      </p:grpSp>
      <p:grpSp>
        <p:nvGrpSpPr>
          <p:cNvPr id="25617" name="Group 17"/>
          <p:cNvGrpSpPr>
            <a:grpSpLocks/>
          </p:cNvGrpSpPr>
          <p:nvPr/>
        </p:nvGrpSpPr>
        <p:grpSpPr bwMode="auto">
          <a:xfrm>
            <a:off x="5292725" y="1196975"/>
            <a:ext cx="3168650" cy="1006475"/>
            <a:chOff x="3560" y="2115"/>
            <a:chExt cx="1996" cy="634"/>
          </a:xfrm>
        </p:grpSpPr>
        <p:sp>
          <p:nvSpPr>
            <p:cNvPr id="25618" name="Text Box 18"/>
            <p:cNvSpPr txBox="1">
              <a:spLocks noChangeArrowheads="1"/>
            </p:cNvSpPr>
            <p:nvPr/>
          </p:nvSpPr>
          <p:spPr bwMode="auto">
            <a:xfrm>
              <a:off x="3560" y="2115"/>
              <a:ext cx="363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6000" b="1">
                  <a:latin typeface="Comic Sans MS" pitchFamily="66" charset="0"/>
                </a:rPr>
                <a:t>=</a:t>
              </a:r>
              <a:endParaRPr lang="en-GB"/>
            </a:p>
          </p:txBody>
        </p:sp>
        <p:sp>
          <p:nvSpPr>
            <p:cNvPr id="25619" name="Text Box 19"/>
            <p:cNvSpPr txBox="1">
              <a:spLocks noChangeArrowheads="1"/>
            </p:cNvSpPr>
            <p:nvPr/>
          </p:nvSpPr>
          <p:spPr bwMode="auto">
            <a:xfrm>
              <a:off x="4105" y="2115"/>
              <a:ext cx="1451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6000">
                  <a:latin typeface="Comic Sans MS" pitchFamily="66" charset="0"/>
                </a:rPr>
                <a:t>0.70</a:t>
              </a:r>
              <a:endParaRPr lang="en-GB"/>
            </a:p>
          </p:txBody>
        </p:sp>
      </p:grp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971550" y="3500438"/>
            <a:ext cx="72723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So multiply by 0.7</a:t>
            </a:r>
          </a:p>
        </p:txBody>
      </p:sp>
    </p:spTree>
    <p:extLst>
      <p:ext uri="{BB962C8B-B14F-4D97-AF65-F5344CB8AC3E}">
        <p14:creationId xmlns:p14="http://schemas.microsoft.com/office/powerpoint/2010/main" xmlns="" val="2930758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2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23850" y="1844675"/>
            <a:ext cx="8424863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70%</a:t>
            </a:r>
            <a:r>
              <a:rPr lang="en-GB" sz="3600">
                <a:solidFill>
                  <a:srgbClr val="010066"/>
                </a:solidFill>
                <a:latin typeface="Comic Sans MS" pitchFamily="66" charset="0"/>
              </a:rPr>
              <a:t> of £75 = </a:t>
            </a:r>
            <a:r>
              <a:rPr lang="en-GB" sz="4800" b="1">
                <a:solidFill>
                  <a:srgbClr val="FF0000"/>
                </a:solidFill>
                <a:latin typeface="Comic Sans MS" pitchFamily="66" charset="0"/>
              </a:rPr>
              <a:t>0.7</a:t>
            </a:r>
            <a:r>
              <a:rPr lang="en-GB" sz="3600">
                <a:solidFill>
                  <a:srgbClr val="010066"/>
                </a:solidFill>
                <a:latin typeface="Comic Sans MS" pitchFamily="66" charset="0"/>
              </a:rPr>
              <a:t> × £75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755650" y="3429000"/>
            <a:ext cx="7127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3600">
                <a:solidFill>
                  <a:srgbClr val="010066"/>
                </a:solidFill>
                <a:latin typeface="Comic Sans MS" pitchFamily="66" charset="0"/>
              </a:rPr>
              <a:t>So sale price is = £52.50</a:t>
            </a:r>
          </a:p>
        </p:txBody>
      </p:sp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395288" y="260350"/>
            <a:ext cx="6913562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3600" b="1"/>
              <a:t>So……………..</a:t>
            </a:r>
          </a:p>
          <a:p>
            <a:pPr>
              <a:spcBef>
                <a:spcPct val="50000"/>
              </a:spcBef>
            </a:pPr>
            <a:endParaRPr lang="en-GB" sz="3600"/>
          </a:p>
        </p:txBody>
      </p:sp>
    </p:spTree>
    <p:extLst>
      <p:ext uri="{BB962C8B-B14F-4D97-AF65-F5344CB8AC3E}">
        <p14:creationId xmlns:p14="http://schemas.microsoft.com/office/powerpoint/2010/main" xmlns="" val="2147291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/>
      <p:bldP spid="2662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867634286"/>
              </p:ext>
            </p:extLst>
          </p:nvPr>
        </p:nvGraphicFramePr>
        <p:xfrm>
          <a:off x="1475656" y="404664"/>
          <a:ext cx="60960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000" dirty="0" smtClean="0"/>
                        <a:t>Percentage decrease</a:t>
                      </a:r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="1" u="sng" dirty="0" smtClean="0"/>
                        <a:t>Multiplier </a:t>
                      </a:r>
                      <a:r>
                        <a:rPr lang="en-GB" sz="3000" dirty="0" smtClean="0"/>
                        <a:t>for percentage</a:t>
                      </a:r>
                      <a:r>
                        <a:rPr lang="en-GB" sz="3000" baseline="0" dirty="0" smtClean="0"/>
                        <a:t> increase</a:t>
                      </a:r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55776" y="1916832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10%</a:t>
            </a:r>
            <a:endParaRPr lang="en-GB" sz="3000" dirty="0"/>
          </a:p>
        </p:txBody>
      </p:sp>
      <p:sp>
        <p:nvSpPr>
          <p:cNvPr id="15" name="TextBox 14"/>
          <p:cNvSpPr txBox="1"/>
          <p:nvPr/>
        </p:nvSpPr>
        <p:spPr>
          <a:xfrm>
            <a:off x="5364088" y="1904143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0.9</a:t>
            </a:r>
            <a:endParaRPr lang="en-GB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2577615" y="2420976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25%</a:t>
            </a:r>
            <a:endParaRPr lang="en-GB" sz="3000" dirty="0"/>
          </a:p>
        </p:txBody>
      </p:sp>
      <p:sp>
        <p:nvSpPr>
          <p:cNvPr id="17" name="TextBox 16"/>
          <p:cNvSpPr txBox="1"/>
          <p:nvPr/>
        </p:nvSpPr>
        <p:spPr>
          <a:xfrm>
            <a:off x="2660892" y="2929570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17%</a:t>
            </a:r>
            <a:endParaRPr lang="en-GB" sz="3000" dirty="0"/>
          </a:p>
        </p:txBody>
      </p:sp>
      <p:sp>
        <p:nvSpPr>
          <p:cNvPr id="18" name="TextBox 17"/>
          <p:cNvSpPr txBox="1"/>
          <p:nvPr/>
        </p:nvSpPr>
        <p:spPr>
          <a:xfrm>
            <a:off x="2655393" y="3483568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1</a:t>
            </a:r>
            <a:r>
              <a:rPr lang="en-GB" sz="3000" dirty="0" smtClean="0"/>
              <a:t>%</a:t>
            </a:r>
            <a:endParaRPr lang="en-GB" sz="3000" dirty="0"/>
          </a:p>
        </p:txBody>
      </p:sp>
      <p:sp>
        <p:nvSpPr>
          <p:cNvPr id="19" name="TextBox 18"/>
          <p:cNvSpPr txBox="1"/>
          <p:nvPr/>
        </p:nvSpPr>
        <p:spPr>
          <a:xfrm>
            <a:off x="2655393" y="4073536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5</a:t>
            </a:r>
            <a:r>
              <a:rPr lang="en-GB" sz="3000" dirty="0" smtClean="0"/>
              <a:t>%</a:t>
            </a:r>
            <a:endParaRPr lang="en-GB" sz="3000" dirty="0"/>
          </a:p>
        </p:txBody>
      </p:sp>
      <p:sp>
        <p:nvSpPr>
          <p:cNvPr id="20" name="TextBox 19"/>
          <p:cNvSpPr txBox="1"/>
          <p:nvPr/>
        </p:nvSpPr>
        <p:spPr>
          <a:xfrm>
            <a:off x="2598890" y="4627534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33.5%</a:t>
            </a:r>
            <a:endParaRPr lang="en-GB" sz="3000" dirty="0"/>
          </a:p>
        </p:txBody>
      </p:sp>
      <p:sp>
        <p:nvSpPr>
          <p:cNvPr id="21" name="TextBox 20"/>
          <p:cNvSpPr txBox="1"/>
          <p:nvPr/>
        </p:nvSpPr>
        <p:spPr>
          <a:xfrm>
            <a:off x="5367955" y="5181532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0.93</a:t>
            </a:r>
            <a:endParaRPr lang="en-GB" sz="3000" dirty="0"/>
          </a:p>
        </p:txBody>
      </p:sp>
      <p:sp>
        <p:nvSpPr>
          <p:cNvPr id="22" name="TextBox 21"/>
          <p:cNvSpPr txBox="1"/>
          <p:nvPr/>
        </p:nvSpPr>
        <p:spPr>
          <a:xfrm>
            <a:off x="5364088" y="5735530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0.76</a:t>
            </a:r>
            <a:endParaRPr lang="en-GB" sz="3000" dirty="0"/>
          </a:p>
        </p:txBody>
      </p:sp>
      <p:sp>
        <p:nvSpPr>
          <p:cNvPr id="24" name="TextBox 23"/>
          <p:cNvSpPr txBox="1"/>
          <p:nvPr/>
        </p:nvSpPr>
        <p:spPr>
          <a:xfrm>
            <a:off x="5292080" y="2420976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0.75</a:t>
            </a:r>
            <a:endParaRPr lang="en-GB" sz="3000" dirty="0"/>
          </a:p>
        </p:txBody>
      </p:sp>
      <p:sp>
        <p:nvSpPr>
          <p:cNvPr id="25" name="TextBox 24"/>
          <p:cNvSpPr txBox="1"/>
          <p:nvPr/>
        </p:nvSpPr>
        <p:spPr>
          <a:xfrm>
            <a:off x="5288632" y="2988761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0.83</a:t>
            </a:r>
            <a:endParaRPr lang="en-GB" sz="3000" dirty="0"/>
          </a:p>
        </p:txBody>
      </p:sp>
      <p:sp>
        <p:nvSpPr>
          <p:cNvPr id="26" name="TextBox 25"/>
          <p:cNvSpPr txBox="1"/>
          <p:nvPr/>
        </p:nvSpPr>
        <p:spPr>
          <a:xfrm>
            <a:off x="5292080" y="3542759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0.99</a:t>
            </a:r>
            <a:endParaRPr lang="en-GB" sz="3000" dirty="0"/>
          </a:p>
        </p:txBody>
      </p:sp>
      <p:sp>
        <p:nvSpPr>
          <p:cNvPr id="27" name="TextBox 26"/>
          <p:cNvSpPr txBox="1"/>
          <p:nvPr/>
        </p:nvSpPr>
        <p:spPr>
          <a:xfrm>
            <a:off x="5288632" y="4096757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0.95</a:t>
            </a:r>
            <a:endParaRPr lang="en-GB" sz="3000" dirty="0"/>
          </a:p>
        </p:txBody>
      </p:sp>
      <p:sp>
        <p:nvSpPr>
          <p:cNvPr id="28" name="TextBox 27"/>
          <p:cNvSpPr txBox="1"/>
          <p:nvPr/>
        </p:nvSpPr>
        <p:spPr>
          <a:xfrm>
            <a:off x="5288632" y="4627534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0.665</a:t>
            </a:r>
            <a:endParaRPr lang="en-GB" sz="3000" dirty="0"/>
          </a:p>
        </p:txBody>
      </p:sp>
      <p:sp>
        <p:nvSpPr>
          <p:cNvPr id="29" name="TextBox 28"/>
          <p:cNvSpPr txBox="1"/>
          <p:nvPr/>
        </p:nvSpPr>
        <p:spPr>
          <a:xfrm>
            <a:off x="2555776" y="5181464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7%</a:t>
            </a:r>
            <a:endParaRPr lang="en-GB" sz="3000" dirty="0"/>
          </a:p>
        </p:txBody>
      </p:sp>
      <p:sp>
        <p:nvSpPr>
          <p:cNvPr id="30" name="TextBox 29"/>
          <p:cNvSpPr txBox="1"/>
          <p:nvPr/>
        </p:nvSpPr>
        <p:spPr>
          <a:xfrm>
            <a:off x="2577615" y="5735530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24%</a:t>
            </a:r>
            <a:endParaRPr lang="en-GB" sz="3000" dirty="0"/>
          </a:p>
        </p:txBody>
      </p:sp>
      <p:cxnSp>
        <p:nvCxnSpPr>
          <p:cNvPr id="3" name="Straight Arrow Connector 2"/>
          <p:cNvCxnSpPr/>
          <p:nvPr/>
        </p:nvCxnSpPr>
        <p:spPr>
          <a:xfrm>
            <a:off x="3957036" y="620688"/>
            <a:ext cx="0" cy="936104"/>
          </a:xfrm>
          <a:prstGeom prst="straightConnector1">
            <a:avLst/>
          </a:prstGeom>
          <a:ln w="571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08451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288925" y="1189038"/>
            <a:ext cx="71389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2400">
                <a:latin typeface="Comic Sans MS" pitchFamily="66" charset="0"/>
              </a:rPr>
              <a:t>Here are some more examples using this method: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4450"/>
            <a:ext cx="8229600" cy="936625"/>
          </a:xfrm>
        </p:spPr>
        <p:txBody>
          <a:bodyPr/>
          <a:lstStyle/>
          <a:p>
            <a:r>
              <a:rPr lang="en-GB">
                <a:solidFill>
                  <a:schemeClr val="tx1"/>
                </a:solidFill>
                <a:latin typeface="Comic Sans MS" pitchFamily="66" charset="0"/>
              </a:rPr>
              <a:t>Percentage decrease</a:t>
            </a:r>
          </a:p>
        </p:txBody>
      </p:sp>
      <p:sp>
        <p:nvSpPr>
          <p:cNvPr id="21510" name="Text Box 6"/>
          <p:cNvSpPr txBox="1">
            <a:spLocks noChangeArrowheads="1"/>
          </p:cNvSpPr>
          <p:nvPr/>
        </p:nvSpPr>
        <p:spPr bwMode="auto">
          <a:xfrm>
            <a:off x="468313" y="4005064"/>
            <a:ext cx="4551363" cy="608013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GB" sz="3200">
                <a:latin typeface="Comic Sans MS" pitchFamily="66" charset="0"/>
              </a:rPr>
              <a:t>Decrease £320 by 3%.</a:t>
            </a:r>
          </a:p>
        </p:txBody>
      </p:sp>
      <p:sp>
        <p:nvSpPr>
          <p:cNvPr id="21518" name="Text Box 14"/>
          <p:cNvSpPr txBox="1">
            <a:spLocks noChangeArrowheads="1"/>
          </p:cNvSpPr>
          <p:nvPr/>
        </p:nvSpPr>
        <p:spPr bwMode="auto">
          <a:xfrm>
            <a:off x="468313" y="1825625"/>
            <a:ext cx="4551362" cy="608013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200">
                <a:latin typeface="Comic Sans MS" pitchFamily="66" charset="0"/>
              </a:rPr>
              <a:t>Decrease £65 by 20%.</a:t>
            </a:r>
          </a:p>
        </p:txBody>
      </p:sp>
      <p:sp>
        <p:nvSpPr>
          <p:cNvPr id="6" name="Text Box 15"/>
          <p:cNvSpPr txBox="1">
            <a:spLocks noChangeArrowheads="1"/>
          </p:cNvSpPr>
          <p:nvPr/>
        </p:nvSpPr>
        <p:spPr bwMode="auto">
          <a:xfrm>
            <a:off x="468313" y="2509837"/>
            <a:ext cx="2503487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200" dirty="0">
                <a:solidFill>
                  <a:srgbClr val="FF0000"/>
                </a:solidFill>
                <a:latin typeface="Comic Sans MS" pitchFamily="66" charset="0"/>
              </a:rPr>
              <a:t>80%</a:t>
            </a:r>
            <a:r>
              <a:rPr lang="en-GB" sz="3200" dirty="0">
                <a:solidFill>
                  <a:srgbClr val="010066"/>
                </a:solidFill>
              </a:rPr>
              <a:t> × £65 =</a:t>
            </a:r>
          </a:p>
        </p:txBody>
      </p:sp>
      <p:sp>
        <p:nvSpPr>
          <p:cNvPr id="7" name="Text Box 16"/>
          <p:cNvSpPr txBox="1">
            <a:spLocks noChangeArrowheads="1"/>
          </p:cNvSpPr>
          <p:nvPr/>
        </p:nvSpPr>
        <p:spPr bwMode="auto">
          <a:xfrm>
            <a:off x="3059113" y="2460625"/>
            <a:ext cx="23177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600" b="1" dirty="0">
                <a:solidFill>
                  <a:srgbClr val="FF0000"/>
                </a:solidFill>
                <a:latin typeface="Comic Sans MS" pitchFamily="66" charset="0"/>
              </a:rPr>
              <a:t>0.8 </a:t>
            </a:r>
            <a:r>
              <a:rPr lang="en-GB" sz="3200" dirty="0">
                <a:solidFill>
                  <a:srgbClr val="010066"/>
                </a:solidFill>
                <a:latin typeface="Comic Sans MS" pitchFamily="66" charset="0"/>
              </a:rPr>
              <a:t>× £65</a:t>
            </a:r>
          </a:p>
        </p:txBody>
      </p:sp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1979613" y="3228975"/>
            <a:ext cx="13319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200">
                <a:solidFill>
                  <a:srgbClr val="010066"/>
                </a:solidFill>
                <a:latin typeface="Comic Sans MS" pitchFamily="66" charset="0"/>
              </a:rPr>
              <a:t>= £52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34194" y="4776788"/>
            <a:ext cx="28908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200" dirty="0">
                <a:solidFill>
                  <a:srgbClr val="FF0000"/>
                </a:solidFill>
                <a:latin typeface="Comic Sans MS" pitchFamily="66" charset="0"/>
              </a:rPr>
              <a:t>97%</a:t>
            </a:r>
            <a:r>
              <a:rPr lang="en-GB" sz="3200" dirty="0">
                <a:solidFill>
                  <a:srgbClr val="010066"/>
                </a:solidFill>
                <a:latin typeface="Comic Sans MS" pitchFamily="66" charset="0"/>
              </a:rPr>
              <a:t> × £320 =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485357" y="4679950"/>
            <a:ext cx="2646362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600" b="1">
                <a:solidFill>
                  <a:srgbClr val="FF0000"/>
                </a:solidFill>
                <a:latin typeface="Comic Sans MS" pitchFamily="66" charset="0"/>
              </a:rPr>
              <a:t>0.97</a:t>
            </a:r>
            <a:r>
              <a:rPr lang="en-GB" sz="3200">
                <a:solidFill>
                  <a:srgbClr val="010066"/>
                </a:solidFill>
                <a:latin typeface="Comic Sans MS" pitchFamily="66" charset="0"/>
              </a:rPr>
              <a:t>× £320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1542257" y="5568950"/>
            <a:ext cx="2111375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200">
                <a:solidFill>
                  <a:srgbClr val="010066"/>
                </a:solidFill>
                <a:latin typeface="Comic Sans MS" pitchFamily="66" charset="0"/>
              </a:rPr>
              <a:t>= £310.40</a:t>
            </a:r>
          </a:p>
        </p:txBody>
      </p:sp>
    </p:spTree>
    <p:extLst>
      <p:ext uri="{BB962C8B-B14F-4D97-AF65-F5344CB8AC3E}">
        <p14:creationId xmlns:p14="http://schemas.microsoft.com/office/powerpoint/2010/main" xmlns="" val="1997773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0" grpId="0" animBg="1"/>
      <p:bldP spid="21518" grpId="0" animBg="1"/>
      <p:bldP spid="6" grpId="0" autoUpdateAnimBg="0"/>
      <p:bldP spid="7" grpId="0" autoUpdateAnimBg="0"/>
      <p:bldP spid="8" grpId="0" autoUpdateAnimBg="0"/>
      <p:bldP spid="9" grpId="0" autoUpdateAnimBg="0"/>
      <p:bldP spid="10" grpId="0" autoUpdateAnimBg="0"/>
      <p:bldP spid="11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9006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Try these….</a:t>
            </a:r>
            <a:r>
              <a:rPr lang="en-GB" b="1" dirty="0" smtClean="0"/>
              <a:t>using a multiplier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124744"/>
            <a:ext cx="7772400" cy="4572000"/>
          </a:xfrm>
        </p:spPr>
        <p:txBody>
          <a:bodyPr>
            <a:normAutofit/>
          </a:bodyPr>
          <a:lstStyle/>
          <a:p>
            <a:r>
              <a:rPr lang="en-GB" dirty="0" smtClean="0"/>
              <a:t>Decrease £34 by 25%</a:t>
            </a:r>
          </a:p>
          <a:p>
            <a:r>
              <a:rPr lang="en-GB" dirty="0" smtClean="0"/>
              <a:t>Decrease £120 by </a:t>
            </a:r>
            <a:r>
              <a:rPr lang="en-GB" dirty="0"/>
              <a:t>8</a:t>
            </a:r>
            <a:r>
              <a:rPr lang="en-GB" dirty="0" smtClean="0"/>
              <a:t>%</a:t>
            </a:r>
          </a:p>
          <a:p>
            <a:r>
              <a:rPr lang="en-GB" dirty="0" smtClean="0"/>
              <a:t>Decrease £46 by 18%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Extension </a:t>
            </a:r>
            <a:endParaRPr lang="en-GB" dirty="0"/>
          </a:p>
          <a:p>
            <a:r>
              <a:rPr lang="en-GB" dirty="0" smtClean="0"/>
              <a:t>In a sale a DVD player that originally cost £130 was reduced by 20%. John bought the DVD player at the sale price – how much did he pay?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72019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512" y="476672"/>
            <a:ext cx="396044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solidFill>
                  <a:srgbClr val="EA7D3A"/>
                </a:solidFill>
              </a:rPr>
              <a:t>Holidays </a:t>
            </a:r>
            <a:r>
              <a:rPr lang="en-GB" sz="3600" dirty="0" smtClean="0">
                <a:solidFill>
                  <a:srgbClr val="EA7D3A"/>
                </a:solidFill>
                <a:sym typeface="Wingdings" pitchFamily="2" charset="2"/>
              </a:rPr>
              <a:t> </a:t>
            </a:r>
            <a:endParaRPr lang="en-GB" sz="3600" dirty="0" smtClean="0">
              <a:solidFill>
                <a:srgbClr val="EA7D3A"/>
              </a:solidFill>
            </a:endParaRPr>
          </a:p>
          <a:p>
            <a:endParaRPr lang="en-GB" dirty="0"/>
          </a:p>
          <a:p>
            <a:r>
              <a:rPr lang="en-GB" dirty="0" smtClean="0"/>
              <a:t>I need some help to book my summer holiday. </a:t>
            </a:r>
          </a:p>
          <a:p>
            <a:endParaRPr lang="en-GB" dirty="0"/>
          </a:p>
          <a:p>
            <a:r>
              <a:rPr lang="en-GB" dirty="0" smtClean="0"/>
              <a:t>There are four possible destinations to choose from but I want to find the </a:t>
            </a:r>
            <a:r>
              <a:rPr lang="en-GB" u="sng" dirty="0" smtClean="0"/>
              <a:t>cheapest</a:t>
            </a:r>
            <a:r>
              <a:rPr lang="en-GB" dirty="0" smtClean="0"/>
              <a:t> deal. </a:t>
            </a:r>
          </a:p>
          <a:p>
            <a:endParaRPr lang="en-GB" dirty="0"/>
          </a:p>
          <a:p>
            <a:r>
              <a:rPr lang="en-GB" dirty="0" smtClean="0"/>
              <a:t>I want to go away for </a:t>
            </a:r>
            <a:r>
              <a:rPr lang="en-GB" u="sng" dirty="0" smtClean="0"/>
              <a:t>2 weeks</a:t>
            </a:r>
            <a:r>
              <a:rPr lang="en-GB" dirty="0" smtClean="0"/>
              <a:t>. The holiday is for </a:t>
            </a:r>
            <a:r>
              <a:rPr lang="en-GB" u="sng" dirty="0" smtClean="0"/>
              <a:t>2 adults and 2 children</a:t>
            </a:r>
            <a:r>
              <a:rPr lang="en-GB" dirty="0" smtClean="0"/>
              <a:t>. </a:t>
            </a:r>
          </a:p>
          <a:p>
            <a:endParaRPr lang="en-GB" dirty="0"/>
          </a:p>
          <a:p>
            <a:r>
              <a:rPr lang="en-GB" dirty="0" smtClean="0"/>
              <a:t>In pairs work out the cost of each holiday and decide which is the best value. </a:t>
            </a: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/>
          <a:srcRect l="19158" t="19000" r="50917" b="6241"/>
          <a:stretch>
            <a:fillRect/>
          </a:stretch>
        </p:blipFill>
        <p:spPr bwMode="auto">
          <a:xfrm>
            <a:off x="4499992" y="188640"/>
            <a:ext cx="4104456" cy="6408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53680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0"/>
            <a:ext cx="7772400" cy="1143000"/>
          </a:xfrm>
        </p:spPr>
        <p:txBody>
          <a:bodyPr>
            <a:normAutofit/>
          </a:bodyPr>
          <a:lstStyle/>
          <a:p>
            <a:r>
              <a:rPr lang="en-GB" dirty="0" smtClean="0"/>
              <a:t>Which holiday?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7074" y="1700808"/>
            <a:ext cx="8021310" cy="4824536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Thailand - £2522.52</a:t>
            </a:r>
          </a:p>
          <a:p>
            <a:endParaRPr lang="en-GB" dirty="0" smtClean="0"/>
          </a:p>
          <a:p>
            <a:r>
              <a:rPr lang="en-GB" dirty="0" smtClean="0"/>
              <a:t>New York</a:t>
            </a:r>
            <a:r>
              <a:rPr lang="en-GB" dirty="0"/>
              <a:t> </a:t>
            </a:r>
            <a:r>
              <a:rPr lang="en-GB" dirty="0" smtClean="0"/>
              <a:t>- £2563.60</a:t>
            </a:r>
          </a:p>
          <a:p>
            <a:endParaRPr lang="en-GB" dirty="0"/>
          </a:p>
          <a:p>
            <a:r>
              <a:rPr lang="en-GB" dirty="0" smtClean="0"/>
              <a:t>Hawaii</a:t>
            </a:r>
            <a:r>
              <a:rPr lang="en-GB" dirty="0"/>
              <a:t> </a:t>
            </a:r>
            <a:r>
              <a:rPr lang="en-GB" dirty="0" smtClean="0"/>
              <a:t>- £2541.90</a:t>
            </a:r>
          </a:p>
          <a:p>
            <a:endParaRPr lang="en-GB" dirty="0" smtClean="0"/>
          </a:p>
          <a:p>
            <a:r>
              <a:rPr lang="en-GB" dirty="0" smtClean="0"/>
              <a:t>Australia</a:t>
            </a:r>
            <a:r>
              <a:rPr lang="en-GB" dirty="0"/>
              <a:t> </a:t>
            </a:r>
            <a:r>
              <a:rPr lang="en-GB" dirty="0" smtClean="0"/>
              <a:t>- £2521.26</a:t>
            </a:r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Cheapest holiday is Australia at £2521.26 for 2 adults and 2 children for 2 weeks. </a:t>
            </a:r>
            <a:endParaRPr lang="en-GB" dirty="0"/>
          </a:p>
        </p:txBody>
      </p:sp>
      <p:pic>
        <p:nvPicPr>
          <p:cNvPr id="4" name="Picture 3" descr="http://www.bbc.co.uk/nature/images/ic/credit/640x395/a/au/australia/australia_1.jpg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572000" y="548680"/>
            <a:ext cx="4209122" cy="252200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4" descr="https://encrypted-tbn2.google.com/images?q=tbn:ANd9GcTmTsO70yQxFzafukEnh5kWqNVZ66COYxTQfjFttPDheOdP6W1d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171519" y="2420888"/>
            <a:ext cx="2823840" cy="1998216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https://encrypted-tbn3.google.com/images?q=tbn:ANd9GcSL2Bws6kxMVogvu02F0KKFDznTABJhHU5fa1_Qunk7rVjlqs7n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505074"/>
            <a:ext cx="3008351" cy="258011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xmlns="" val="3199667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-171400"/>
            <a:ext cx="7772400" cy="1143000"/>
          </a:xfrm>
        </p:spPr>
        <p:txBody>
          <a:bodyPr/>
          <a:lstStyle/>
          <a:p>
            <a:pPr algn="ctr"/>
            <a:r>
              <a:rPr lang="en-GB" dirty="0" smtClean="0"/>
              <a:t>Starter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sz="3900" dirty="0" smtClean="0"/>
              <a:t>Write the following percentages as fractions and decimals: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sz="3000" dirty="0" smtClean="0"/>
              <a:t>50%</a:t>
            </a:r>
          </a:p>
          <a:p>
            <a:r>
              <a:rPr lang="en-GB" sz="3000" dirty="0" smtClean="0"/>
              <a:t>25%</a:t>
            </a:r>
            <a:endParaRPr lang="en-GB" sz="3000" dirty="0"/>
          </a:p>
          <a:p>
            <a:r>
              <a:rPr lang="en-GB" sz="3000" dirty="0" smtClean="0"/>
              <a:t>17%</a:t>
            </a:r>
          </a:p>
          <a:p>
            <a:r>
              <a:rPr lang="en-GB" sz="3000" dirty="0" smtClean="0"/>
              <a:t>33%</a:t>
            </a:r>
          </a:p>
          <a:p>
            <a:r>
              <a:rPr lang="en-GB" sz="3000" dirty="0" smtClean="0"/>
              <a:t>5%</a:t>
            </a:r>
          </a:p>
        </p:txBody>
      </p:sp>
      <p:sp>
        <p:nvSpPr>
          <p:cNvPr id="5" name="Rectangle 4"/>
          <p:cNvSpPr/>
          <p:nvPr/>
        </p:nvSpPr>
        <p:spPr>
          <a:xfrm>
            <a:off x="4427984" y="3136954"/>
            <a:ext cx="4572000" cy="27084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274320" lvl="0" indent="-274320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en-GB" sz="3000" dirty="0">
                <a:solidFill>
                  <a:prstClr val="black"/>
                </a:solidFill>
              </a:rPr>
              <a:t>1%</a:t>
            </a:r>
          </a:p>
          <a:p>
            <a:pPr marL="274320" lvl="0" indent="-274320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en-GB" sz="3000" dirty="0">
                <a:solidFill>
                  <a:prstClr val="black"/>
                </a:solidFill>
              </a:rPr>
              <a:t>99%</a:t>
            </a:r>
          </a:p>
          <a:p>
            <a:pPr marL="274320" lvl="0" indent="-274320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en-GB" sz="3000" dirty="0">
                <a:solidFill>
                  <a:prstClr val="black"/>
                </a:solidFill>
              </a:rPr>
              <a:t>100%</a:t>
            </a:r>
          </a:p>
          <a:p>
            <a:pPr marL="274320" lvl="0" indent="-274320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en-GB" sz="3000" dirty="0">
                <a:solidFill>
                  <a:prstClr val="black"/>
                </a:solidFill>
              </a:rPr>
              <a:t>13.5</a:t>
            </a:r>
            <a:r>
              <a:rPr lang="en-GB" sz="3000" dirty="0" smtClean="0">
                <a:solidFill>
                  <a:prstClr val="black"/>
                </a:solidFill>
              </a:rPr>
              <a:t>%</a:t>
            </a:r>
          </a:p>
          <a:p>
            <a:pPr marL="274320" lvl="0" indent="-274320">
              <a:spcBef>
                <a:spcPts val="580"/>
              </a:spcBef>
              <a:buClr>
                <a:srgbClr val="D34817"/>
              </a:buClr>
              <a:buSzPct val="85000"/>
              <a:buFont typeface="Wingdings 2"/>
              <a:buChar char=""/>
            </a:pPr>
            <a:r>
              <a:rPr lang="en-GB" sz="3000" dirty="0" smtClean="0">
                <a:solidFill>
                  <a:prstClr val="black"/>
                </a:solidFill>
              </a:rPr>
              <a:t>125%</a:t>
            </a:r>
            <a:endParaRPr lang="en-GB" sz="3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57105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Percentages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971600" y="1772816"/>
            <a:ext cx="7772400" cy="4572000"/>
          </a:xfrm>
        </p:spPr>
        <p:txBody>
          <a:bodyPr/>
          <a:lstStyle/>
          <a:p>
            <a:r>
              <a:rPr lang="en-GB" dirty="0" smtClean="0"/>
              <a:t>Find 48% of 128</a:t>
            </a:r>
          </a:p>
          <a:p>
            <a:endParaRPr lang="en-GB" dirty="0"/>
          </a:p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Find 27% of 548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178514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458788" y="115888"/>
            <a:ext cx="5878512" cy="1011237"/>
          </a:xfrm>
          <a:noFill/>
          <a:ln/>
        </p:spPr>
        <p:txBody>
          <a:bodyPr/>
          <a:lstStyle/>
          <a:p>
            <a:r>
              <a:rPr lang="en-GB" b="1">
                <a:solidFill>
                  <a:schemeClr val="tx1"/>
                </a:solidFill>
                <a:latin typeface="Comic Sans MS" pitchFamily="66" charset="0"/>
              </a:rPr>
              <a:t>Percentage increase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486058" y="3068960"/>
            <a:ext cx="49149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2800" dirty="0">
                <a:latin typeface="Comic Sans MS" pitchFamily="66" charset="0"/>
              </a:rPr>
              <a:t>The original amount is 100%:</a:t>
            </a: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auto">
          <a:xfrm>
            <a:off x="730250" y="3933056"/>
            <a:ext cx="6405563" cy="914400"/>
          </a:xfrm>
          <a:prstGeom prst="rect">
            <a:avLst/>
          </a:prstGeom>
          <a:solidFill>
            <a:srgbClr val="80D0E8">
              <a:alpha val="50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GB" sz="2400">
                <a:solidFill>
                  <a:srgbClr val="010066"/>
                </a:solidFill>
              </a:rPr>
              <a:t>100%</a:t>
            </a: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auto">
          <a:xfrm>
            <a:off x="7135813" y="3933056"/>
            <a:ext cx="1281112" cy="914400"/>
          </a:xfrm>
          <a:prstGeom prst="rect">
            <a:avLst/>
          </a:prstGeom>
          <a:solidFill>
            <a:srgbClr val="80D0E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0" hangingPunct="0"/>
            <a:r>
              <a:rPr lang="en-GB" sz="2400">
                <a:solidFill>
                  <a:srgbClr val="010066"/>
                </a:solidFill>
              </a:rPr>
              <a:t>20%</a:t>
            </a:r>
          </a:p>
        </p:txBody>
      </p:sp>
      <p:sp>
        <p:nvSpPr>
          <p:cNvPr id="9226" name="Text Box 10"/>
          <p:cNvSpPr txBox="1">
            <a:spLocks noChangeArrowheads="1"/>
          </p:cNvSpPr>
          <p:nvPr/>
        </p:nvSpPr>
        <p:spPr bwMode="auto">
          <a:xfrm>
            <a:off x="466549" y="5877272"/>
            <a:ext cx="513873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2800" dirty="0">
                <a:latin typeface="Comic Sans MS" pitchFamily="66" charset="0"/>
              </a:rPr>
              <a:t>We now have 120%</a:t>
            </a:r>
          </a:p>
        </p:txBody>
      </p:sp>
      <p:sp>
        <p:nvSpPr>
          <p:cNvPr id="9228" name="Text Box 12"/>
          <p:cNvSpPr txBox="1">
            <a:spLocks noChangeArrowheads="1"/>
          </p:cNvSpPr>
          <p:nvPr/>
        </p:nvSpPr>
        <p:spPr bwMode="auto">
          <a:xfrm>
            <a:off x="466549" y="2549848"/>
            <a:ext cx="84740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2800" dirty="0">
                <a:latin typeface="Comic Sans MS" pitchFamily="66" charset="0"/>
              </a:rPr>
              <a:t>Find the result in a single calculation</a:t>
            </a:r>
            <a:r>
              <a:rPr lang="en-GB" sz="2800" dirty="0"/>
              <a:t>.</a:t>
            </a:r>
          </a:p>
        </p:txBody>
      </p:sp>
      <p:sp>
        <p:nvSpPr>
          <p:cNvPr id="9229" name="Text Box 13"/>
          <p:cNvSpPr txBox="1">
            <a:spLocks noChangeArrowheads="1"/>
          </p:cNvSpPr>
          <p:nvPr/>
        </p:nvSpPr>
        <p:spPr bwMode="auto">
          <a:xfrm>
            <a:off x="486058" y="5352746"/>
            <a:ext cx="29845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2800" dirty="0">
                <a:latin typeface="Comic Sans MS" pitchFamily="66" charset="0"/>
              </a:rPr>
              <a:t>Now we add 20%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1092200" y="1172689"/>
            <a:ext cx="6961188" cy="121602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0" hangingPunct="0"/>
            <a:r>
              <a:rPr lang="en-GB" sz="2400" dirty="0"/>
              <a:t>The value of Frank’s house has gone up by 20% </a:t>
            </a:r>
            <a:r>
              <a:rPr lang="en-GB" sz="2400" dirty="0" smtClean="0"/>
              <a:t>in the last year. </a:t>
            </a:r>
            <a:r>
              <a:rPr lang="en-GB" sz="2400" dirty="0"/>
              <a:t>If the house was worth £150 000 </a:t>
            </a:r>
            <a:r>
              <a:rPr lang="en-GB" sz="2400" dirty="0" smtClean="0"/>
              <a:t>1 year </a:t>
            </a:r>
            <a:r>
              <a:rPr lang="en-GB" sz="2400" dirty="0"/>
              <a:t>ago, how much is it worth now?</a:t>
            </a:r>
          </a:p>
        </p:txBody>
      </p:sp>
    </p:spTree>
    <p:extLst>
      <p:ext uri="{BB962C8B-B14F-4D97-AF65-F5344CB8AC3E}">
        <p14:creationId xmlns:p14="http://schemas.microsoft.com/office/powerpoint/2010/main" xmlns="" val="225303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1" grpId="0" autoUpdateAnimBg="0"/>
      <p:bldP spid="9222" grpId="0" animBg="1" autoUpdateAnimBg="0"/>
      <p:bldP spid="9224" grpId="0" animBg="1" autoUpdateAnimBg="0"/>
      <p:bldP spid="9226" grpId="0" autoUpdateAnimBg="0"/>
      <p:bldP spid="9229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468313" y="1628775"/>
            <a:ext cx="223202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6000">
                <a:latin typeface="Comic Sans MS" pitchFamily="66" charset="0"/>
              </a:rPr>
              <a:t>120%</a:t>
            </a:r>
          </a:p>
        </p:txBody>
      </p:sp>
      <p:grpSp>
        <p:nvGrpSpPr>
          <p:cNvPr id="4121" name="Group 25"/>
          <p:cNvGrpSpPr>
            <a:grpSpLocks/>
          </p:cNvGrpSpPr>
          <p:nvPr/>
        </p:nvGrpSpPr>
        <p:grpSpPr bwMode="auto">
          <a:xfrm>
            <a:off x="2771775" y="1557338"/>
            <a:ext cx="2376488" cy="1647825"/>
            <a:chOff x="1927" y="2069"/>
            <a:chExt cx="1497" cy="1038"/>
          </a:xfrm>
        </p:grpSpPr>
        <p:sp>
          <p:nvSpPr>
            <p:cNvPr id="4109" name="Text Box 13"/>
            <p:cNvSpPr txBox="1">
              <a:spLocks noChangeArrowheads="1"/>
            </p:cNvSpPr>
            <p:nvPr/>
          </p:nvSpPr>
          <p:spPr bwMode="auto">
            <a:xfrm>
              <a:off x="1927" y="2115"/>
              <a:ext cx="363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GB" sz="6000" b="1">
                  <a:latin typeface="Comic Sans MS" pitchFamily="66" charset="0"/>
                </a:rPr>
                <a:t>=</a:t>
              </a:r>
            </a:p>
          </p:txBody>
        </p:sp>
        <p:grpSp>
          <p:nvGrpSpPr>
            <p:cNvPr id="4119" name="Group 23"/>
            <p:cNvGrpSpPr>
              <a:grpSpLocks/>
            </p:cNvGrpSpPr>
            <p:nvPr/>
          </p:nvGrpSpPr>
          <p:grpSpPr bwMode="auto">
            <a:xfrm>
              <a:off x="2381" y="2069"/>
              <a:ext cx="1043" cy="1038"/>
              <a:chOff x="2381" y="2548"/>
              <a:chExt cx="1043" cy="1038"/>
            </a:xfrm>
          </p:grpSpPr>
          <p:grpSp>
            <p:nvGrpSpPr>
              <p:cNvPr id="4118" name="Group 22"/>
              <p:cNvGrpSpPr>
                <a:grpSpLocks/>
              </p:cNvGrpSpPr>
              <p:nvPr/>
            </p:nvGrpSpPr>
            <p:grpSpPr bwMode="auto">
              <a:xfrm>
                <a:off x="2472" y="2548"/>
                <a:ext cx="862" cy="1038"/>
                <a:chOff x="2472" y="2548"/>
                <a:chExt cx="862" cy="1038"/>
              </a:xfrm>
            </p:grpSpPr>
            <p:sp>
              <p:nvSpPr>
                <p:cNvPr id="4110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2472" y="2548"/>
                  <a:ext cx="862" cy="51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4800" b="1">
                      <a:latin typeface="Comic Sans MS" pitchFamily="66" charset="0"/>
                    </a:rPr>
                    <a:t>120</a:t>
                  </a:r>
                  <a:endParaRPr lang="en-GB" sz="4800"/>
                </a:p>
              </p:txBody>
            </p:sp>
            <p:sp>
              <p:nvSpPr>
                <p:cNvPr id="4111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2472" y="3067"/>
                  <a:ext cx="862" cy="519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 xmlns="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xmlns="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 xmlns="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/>
                <a:p>
                  <a:r>
                    <a:rPr lang="en-GB" sz="4800" b="1">
                      <a:latin typeface="Comic Sans MS" pitchFamily="66" charset="0"/>
                    </a:rPr>
                    <a:t>100</a:t>
                  </a:r>
                  <a:endParaRPr lang="en-GB"/>
                </a:p>
              </p:txBody>
            </p:sp>
          </p:grpSp>
          <p:sp>
            <p:nvSpPr>
              <p:cNvPr id="4114" name="Line 18"/>
              <p:cNvSpPr>
                <a:spLocks noChangeShapeType="1"/>
              </p:cNvSpPr>
              <p:nvPr/>
            </p:nvSpPr>
            <p:spPr bwMode="auto">
              <a:xfrm>
                <a:off x="2381" y="3067"/>
                <a:ext cx="1043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IE"/>
              </a:p>
            </p:txBody>
          </p:sp>
        </p:grpSp>
      </p:grpSp>
      <p:grpSp>
        <p:nvGrpSpPr>
          <p:cNvPr id="4122" name="Group 26"/>
          <p:cNvGrpSpPr>
            <a:grpSpLocks/>
          </p:cNvGrpSpPr>
          <p:nvPr/>
        </p:nvGrpSpPr>
        <p:grpSpPr bwMode="auto">
          <a:xfrm>
            <a:off x="5435600" y="1700213"/>
            <a:ext cx="3168650" cy="1006475"/>
            <a:chOff x="3560" y="2115"/>
            <a:chExt cx="1996" cy="634"/>
          </a:xfrm>
        </p:grpSpPr>
        <p:sp>
          <p:nvSpPr>
            <p:cNvPr id="4115" name="Text Box 19"/>
            <p:cNvSpPr txBox="1">
              <a:spLocks noChangeArrowheads="1"/>
            </p:cNvSpPr>
            <p:nvPr/>
          </p:nvSpPr>
          <p:spPr bwMode="auto">
            <a:xfrm>
              <a:off x="3560" y="2115"/>
              <a:ext cx="363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6000" b="1">
                  <a:latin typeface="Comic Sans MS" pitchFamily="66" charset="0"/>
                </a:rPr>
                <a:t>=</a:t>
              </a:r>
              <a:endParaRPr lang="en-GB"/>
            </a:p>
          </p:txBody>
        </p:sp>
        <p:sp>
          <p:nvSpPr>
            <p:cNvPr id="4116" name="Text Box 20"/>
            <p:cNvSpPr txBox="1">
              <a:spLocks noChangeArrowheads="1"/>
            </p:cNvSpPr>
            <p:nvPr/>
          </p:nvSpPr>
          <p:spPr bwMode="auto">
            <a:xfrm>
              <a:off x="4105" y="2115"/>
              <a:ext cx="1451" cy="6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GB" sz="6000">
                  <a:latin typeface="Comic Sans MS" pitchFamily="66" charset="0"/>
                </a:rPr>
                <a:t>1.20</a:t>
              </a:r>
              <a:endParaRPr lang="en-GB"/>
            </a:p>
          </p:txBody>
        </p:sp>
      </p:grpSp>
      <p:sp>
        <p:nvSpPr>
          <p:cNvPr id="4117" name="Text Box 21"/>
          <p:cNvSpPr txBox="1">
            <a:spLocks noChangeArrowheads="1"/>
          </p:cNvSpPr>
          <p:nvPr/>
        </p:nvSpPr>
        <p:spPr bwMode="auto">
          <a:xfrm>
            <a:off x="971550" y="4005263"/>
            <a:ext cx="7272338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4800">
                <a:latin typeface="Comic Sans MS" pitchFamily="66" charset="0"/>
              </a:rPr>
              <a:t>So multiply by 1.2</a:t>
            </a:r>
          </a:p>
        </p:txBody>
      </p:sp>
    </p:spTree>
    <p:extLst>
      <p:ext uri="{BB962C8B-B14F-4D97-AF65-F5344CB8AC3E}">
        <p14:creationId xmlns:p14="http://schemas.microsoft.com/office/powerpoint/2010/main" xmlns="" val="20663974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Text Box 6"/>
          <p:cNvSpPr txBox="1">
            <a:spLocks noChangeArrowheads="1"/>
          </p:cNvSpPr>
          <p:nvPr/>
        </p:nvSpPr>
        <p:spPr bwMode="auto">
          <a:xfrm>
            <a:off x="323850" y="1700213"/>
            <a:ext cx="8424863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3600">
                <a:solidFill>
                  <a:srgbClr val="FF0000"/>
                </a:solidFill>
                <a:latin typeface="Comic Sans MS" pitchFamily="66" charset="0"/>
              </a:rPr>
              <a:t>120%</a:t>
            </a:r>
            <a:r>
              <a:rPr lang="en-GB" sz="3600">
                <a:solidFill>
                  <a:srgbClr val="010066"/>
                </a:solidFill>
                <a:latin typeface="Comic Sans MS" pitchFamily="66" charset="0"/>
              </a:rPr>
              <a:t> of £150 000 = </a:t>
            </a:r>
            <a:r>
              <a:rPr lang="en-GB" sz="4800" b="1">
                <a:solidFill>
                  <a:srgbClr val="FF0000"/>
                </a:solidFill>
                <a:latin typeface="Comic Sans MS" pitchFamily="66" charset="0"/>
              </a:rPr>
              <a:t>1.2</a:t>
            </a:r>
            <a:r>
              <a:rPr lang="en-GB" sz="3600">
                <a:solidFill>
                  <a:srgbClr val="010066"/>
                </a:solidFill>
                <a:latin typeface="Comic Sans MS" pitchFamily="66" charset="0"/>
              </a:rPr>
              <a:t> × £150 000</a:t>
            </a:r>
          </a:p>
        </p:txBody>
      </p:sp>
      <p:sp>
        <p:nvSpPr>
          <p:cNvPr id="11271" name="Text Box 7"/>
          <p:cNvSpPr txBox="1">
            <a:spLocks noChangeArrowheads="1"/>
          </p:cNvSpPr>
          <p:nvPr/>
        </p:nvSpPr>
        <p:spPr bwMode="auto">
          <a:xfrm>
            <a:off x="827088" y="3429000"/>
            <a:ext cx="712787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3600">
                <a:solidFill>
                  <a:srgbClr val="010066"/>
                </a:solidFill>
                <a:latin typeface="Comic Sans MS" pitchFamily="66" charset="0"/>
              </a:rPr>
              <a:t>So house is worth= £180 000</a:t>
            </a:r>
          </a:p>
        </p:txBody>
      </p:sp>
      <p:sp>
        <p:nvSpPr>
          <p:cNvPr id="11274" name="Text Box 10"/>
          <p:cNvSpPr txBox="1">
            <a:spLocks noChangeArrowheads="1"/>
          </p:cNvSpPr>
          <p:nvPr/>
        </p:nvSpPr>
        <p:spPr bwMode="auto">
          <a:xfrm>
            <a:off x="395288" y="260350"/>
            <a:ext cx="6913562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3600" b="1"/>
              <a:t>So……………..</a:t>
            </a:r>
          </a:p>
          <a:p>
            <a:pPr>
              <a:spcBef>
                <a:spcPct val="50000"/>
              </a:spcBef>
            </a:pPr>
            <a:endParaRPr lang="en-GB" sz="3600"/>
          </a:p>
        </p:txBody>
      </p:sp>
    </p:spTree>
    <p:extLst>
      <p:ext uri="{BB962C8B-B14F-4D97-AF65-F5344CB8AC3E}">
        <p14:creationId xmlns:p14="http://schemas.microsoft.com/office/powerpoint/2010/main" xmlns="" val="27290469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70" grpId="0"/>
      <p:bldP spid="1127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451091560"/>
              </p:ext>
            </p:extLst>
          </p:nvPr>
        </p:nvGraphicFramePr>
        <p:xfrm>
          <a:off x="1475656" y="404664"/>
          <a:ext cx="6096000" cy="585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GB" sz="3000" dirty="0" smtClean="0"/>
                        <a:t>Percentage increase</a:t>
                      </a:r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3000" b="1" u="sng" dirty="0" smtClean="0"/>
                        <a:t>Multiplier </a:t>
                      </a:r>
                      <a:r>
                        <a:rPr lang="en-GB" sz="3000" dirty="0" smtClean="0"/>
                        <a:t>for percentage</a:t>
                      </a:r>
                      <a:r>
                        <a:rPr lang="en-GB" sz="3000" baseline="0" dirty="0" smtClean="0"/>
                        <a:t> increase</a:t>
                      </a:r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z="30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sz="3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555776" y="1916832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10%</a:t>
            </a:r>
            <a:endParaRPr lang="en-GB" sz="3000" dirty="0"/>
          </a:p>
        </p:txBody>
      </p:sp>
      <p:sp>
        <p:nvSpPr>
          <p:cNvPr id="15" name="TextBox 14"/>
          <p:cNvSpPr txBox="1"/>
          <p:nvPr/>
        </p:nvSpPr>
        <p:spPr>
          <a:xfrm>
            <a:off x="5364088" y="1904143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1.1</a:t>
            </a:r>
            <a:endParaRPr lang="en-GB" sz="3000" dirty="0"/>
          </a:p>
        </p:txBody>
      </p:sp>
      <p:sp>
        <p:nvSpPr>
          <p:cNvPr id="16" name="TextBox 15"/>
          <p:cNvSpPr txBox="1"/>
          <p:nvPr/>
        </p:nvSpPr>
        <p:spPr>
          <a:xfrm>
            <a:off x="2577615" y="2420976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25%</a:t>
            </a:r>
            <a:endParaRPr lang="en-GB" sz="3000" dirty="0"/>
          </a:p>
        </p:txBody>
      </p:sp>
      <p:sp>
        <p:nvSpPr>
          <p:cNvPr id="17" name="TextBox 16"/>
          <p:cNvSpPr txBox="1"/>
          <p:nvPr/>
        </p:nvSpPr>
        <p:spPr>
          <a:xfrm>
            <a:off x="2660892" y="2929570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17%</a:t>
            </a:r>
            <a:endParaRPr lang="en-GB" sz="3000" dirty="0"/>
          </a:p>
        </p:txBody>
      </p:sp>
      <p:sp>
        <p:nvSpPr>
          <p:cNvPr id="18" name="TextBox 17"/>
          <p:cNvSpPr txBox="1"/>
          <p:nvPr/>
        </p:nvSpPr>
        <p:spPr>
          <a:xfrm>
            <a:off x="2655393" y="3483568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1</a:t>
            </a:r>
            <a:r>
              <a:rPr lang="en-GB" sz="3000" dirty="0" smtClean="0"/>
              <a:t>%</a:t>
            </a:r>
            <a:endParaRPr lang="en-GB" sz="3000" dirty="0"/>
          </a:p>
        </p:txBody>
      </p:sp>
      <p:sp>
        <p:nvSpPr>
          <p:cNvPr id="19" name="TextBox 18"/>
          <p:cNvSpPr txBox="1"/>
          <p:nvPr/>
        </p:nvSpPr>
        <p:spPr>
          <a:xfrm>
            <a:off x="2655393" y="4073536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/>
              <a:t>5</a:t>
            </a:r>
            <a:r>
              <a:rPr lang="en-GB" sz="3000" dirty="0" smtClean="0"/>
              <a:t>%</a:t>
            </a:r>
            <a:endParaRPr lang="en-GB" sz="3000" dirty="0"/>
          </a:p>
        </p:txBody>
      </p:sp>
      <p:sp>
        <p:nvSpPr>
          <p:cNvPr id="20" name="TextBox 19"/>
          <p:cNvSpPr txBox="1"/>
          <p:nvPr/>
        </p:nvSpPr>
        <p:spPr>
          <a:xfrm>
            <a:off x="2598890" y="4627534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33.5%</a:t>
            </a:r>
            <a:endParaRPr lang="en-GB" sz="3000" dirty="0"/>
          </a:p>
        </p:txBody>
      </p:sp>
      <p:sp>
        <p:nvSpPr>
          <p:cNvPr id="21" name="TextBox 20"/>
          <p:cNvSpPr txBox="1"/>
          <p:nvPr/>
        </p:nvSpPr>
        <p:spPr>
          <a:xfrm>
            <a:off x="5367955" y="5181532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1.07</a:t>
            </a:r>
            <a:endParaRPr lang="en-GB" sz="3000" dirty="0"/>
          </a:p>
        </p:txBody>
      </p:sp>
      <p:sp>
        <p:nvSpPr>
          <p:cNvPr id="22" name="TextBox 21"/>
          <p:cNvSpPr txBox="1"/>
          <p:nvPr/>
        </p:nvSpPr>
        <p:spPr>
          <a:xfrm>
            <a:off x="5364088" y="5735530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1.243</a:t>
            </a:r>
            <a:endParaRPr lang="en-GB" sz="3000" dirty="0"/>
          </a:p>
        </p:txBody>
      </p:sp>
      <p:sp>
        <p:nvSpPr>
          <p:cNvPr id="24" name="TextBox 23"/>
          <p:cNvSpPr txBox="1"/>
          <p:nvPr/>
        </p:nvSpPr>
        <p:spPr>
          <a:xfrm>
            <a:off x="5292080" y="2420976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1.25</a:t>
            </a:r>
            <a:endParaRPr lang="en-GB" sz="3000" dirty="0"/>
          </a:p>
        </p:txBody>
      </p:sp>
      <p:sp>
        <p:nvSpPr>
          <p:cNvPr id="25" name="TextBox 24"/>
          <p:cNvSpPr txBox="1"/>
          <p:nvPr/>
        </p:nvSpPr>
        <p:spPr>
          <a:xfrm>
            <a:off x="5288632" y="2988761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1.17</a:t>
            </a:r>
            <a:endParaRPr lang="en-GB" sz="3000" dirty="0"/>
          </a:p>
        </p:txBody>
      </p:sp>
      <p:sp>
        <p:nvSpPr>
          <p:cNvPr id="26" name="TextBox 25"/>
          <p:cNvSpPr txBox="1"/>
          <p:nvPr/>
        </p:nvSpPr>
        <p:spPr>
          <a:xfrm>
            <a:off x="5292080" y="3542759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1.01</a:t>
            </a:r>
            <a:endParaRPr lang="en-GB" sz="3000" dirty="0"/>
          </a:p>
        </p:txBody>
      </p:sp>
      <p:sp>
        <p:nvSpPr>
          <p:cNvPr id="27" name="TextBox 26"/>
          <p:cNvSpPr txBox="1"/>
          <p:nvPr/>
        </p:nvSpPr>
        <p:spPr>
          <a:xfrm>
            <a:off x="5288632" y="4096757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1.05</a:t>
            </a:r>
            <a:endParaRPr lang="en-GB" sz="3000" dirty="0"/>
          </a:p>
        </p:txBody>
      </p:sp>
      <p:sp>
        <p:nvSpPr>
          <p:cNvPr id="28" name="TextBox 27"/>
          <p:cNvSpPr txBox="1"/>
          <p:nvPr/>
        </p:nvSpPr>
        <p:spPr>
          <a:xfrm>
            <a:off x="5288632" y="4627534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1.335</a:t>
            </a:r>
            <a:endParaRPr lang="en-GB" sz="3000" dirty="0"/>
          </a:p>
        </p:txBody>
      </p:sp>
      <p:sp>
        <p:nvSpPr>
          <p:cNvPr id="29" name="TextBox 28"/>
          <p:cNvSpPr txBox="1"/>
          <p:nvPr/>
        </p:nvSpPr>
        <p:spPr>
          <a:xfrm>
            <a:off x="2555776" y="5181464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7%</a:t>
            </a:r>
            <a:endParaRPr lang="en-GB" sz="3000" dirty="0"/>
          </a:p>
        </p:txBody>
      </p:sp>
      <p:sp>
        <p:nvSpPr>
          <p:cNvPr id="30" name="TextBox 29"/>
          <p:cNvSpPr txBox="1"/>
          <p:nvPr/>
        </p:nvSpPr>
        <p:spPr>
          <a:xfrm>
            <a:off x="2577615" y="5735530"/>
            <a:ext cx="129614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/>
              <a:t>24.3%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xmlns="" val="217529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4" grpId="0"/>
      <p:bldP spid="25" grpId="0"/>
      <p:bldP spid="26" grpId="0"/>
      <p:bldP spid="27" grpId="0"/>
      <p:bldP spid="28" grpId="0"/>
      <p:bldP spid="29" grpId="0"/>
      <p:bldP spid="3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4"/>
          <p:cNvSpPr txBox="1">
            <a:spLocks noChangeArrowheads="1"/>
          </p:cNvSpPr>
          <p:nvPr/>
        </p:nvSpPr>
        <p:spPr bwMode="auto">
          <a:xfrm>
            <a:off x="288925" y="908050"/>
            <a:ext cx="8604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/>
            <a:r>
              <a:rPr lang="en-GB" sz="2800">
                <a:latin typeface="Comic Sans MS" pitchFamily="66" charset="0"/>
              </a:rPr>
              <a:t>Here are some more examples using this method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395536" y="1700808"/>
            <a:ext cx="5002212" cy="669925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GB" sz="3600" dirty="0">
                <a:latin typeface="Comic Sans MS" pitchFamily="66" charset="0"/>
              </a:rPr>
              <a:t>Increase £50 by 60%.</a:t>
            </a:r>
          </a:p>
        </p:txBody>
      </p:sp>
      <p:sp>
        <p:nvSpPr>
          <p:cNvPr id="13325" name="Rectangle 1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0"/>
            <a:ext cx="8229600" cy="908050"/>
          </a:xfrm>
        </p:spPr>
        <p:txBody>
          <a:bodyPr/>
          <a:lstStyle/>
          <a:p>
            <a:r>
              <a:rPr lang="en-GB" b="1">
                <a:solidFill>
                  <a:schemeClr val="tx1"/>
                </a:solidFill>
                <a:latin typeface="Comic Sans MS" pitchFamily="66" charset="0"/>
              </a:rPr>
              <a:t>Percentage increase</a:t>
            </a:r>
          </a:p>
        </p:txBody>
      </p:sp>
      <p:sp>
        <p:nvSpPr>
          <p:cNvPr id="13326" name="Text Box 14"/>
          <p:cNvSpPr txBox="1">
            <a:spLocks noChangeArrowheads="1"/>
          </p:cNvSpPr>
          <p:nvPr/>
        </p:nvSpPr>
        <p:spPr bwMode="auto">
          <a:xfrm>
            <a:off x="395536" y="3902301"/>
            <a:ext cx="4222750" cy="608013"/>
          </a:xfrm>
          <a:prstGeom prst="rect">
            <a:avLst/>
          </a:prstGeom>
          <a:solidFill>
            <a:srgbClr val="FFFFCC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0" hangingPunct="0"/>
            <a:r>
              <a:rPr lang="en-GB" sz="3200">
                <a:latin typeface="Comic Sans MS" pitchFamily="66" charset="0"/>
              </a:rPr>
              <a:t>Increase £86 by 7%.</a:t>
            </a: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421009" y="2542108"/>
            <a:ext cx="2825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200" dirty="0">
                <a:solidFill>
                  <a:srgbClr val="FF0000"/>
                </a:solidFill>
                <a:latin typeface="Comic Sans MS" pitchFamily="66" charset="0"/>
              </a:rPr>
              <a:t>160%</a:t>
            </a:r>
            <a:r>
              <a:rPr lang="en-GB" sz="3200" dirty="0">
                <a:solidFill>
                  <a:srgbClr val="010066"/>
                </a:solidFill>
                <a:latin typeface="Comic Sans MS" pitchFamily="66" charset="0"/>
              </a:rPr>
              <a:t> × £50 =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229297" y="2492896"/>
            <a:ext cx="22415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600" b="1">
                <a:solidFill>
                  <a:srgbClr val="FF0000"/>
                </a:solidFill>
                <a:latin typeface="Comic Sans MS" pitchFamily="66" charset="0"/>
              </a:rPr>
              <a:t>1.6</a:t>
            </a:r>
            <a:r>
              <a:rPr lang="en-GB" sz="3200">
                <a:solidFill>
                  <a:srgbClr val="010066"/>
                </a:solidFill>
                <a:latin typeface="Comic Sans MS" pitchFamily="66" charset="0"/>
              </a:rPr>
              <a:t> × £50</a:t>
            </a: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2868934" y="3189808"/>
            <a:ext cx="133191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200" dirty="0">
                <a:solidFill>
                  <a:srgbClr val="010066"/>
                </a:solidFill>
                <a:latin typeface="Comic Sans MS" pitchFamily="66" charset="0"/>
              </a:rPr>
              <a:t>= £80</a:t>
            </a:r>
          </a:p>
        </p:txBody>
      </p:sp>
      <p:sp>
        <p:nvSpPr>
          <p:cNvPr id="12" name="Text Box 15"/>
          <p:cNvSpPr txBox="1">
            <a:spLocks noChangeArrowheads="1"/>
          </p:cNvSpPr>
          <p:nvPr/>
        </p:nvSpPr>
        <p:spPr bwMode="auto">
          <a:xfrm>
            <a:off x="448717" y="4567238"/>
            <a:ext cx="282575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200">
                <a:solidFill>
                  <a:srgbClr val="FF0000"/>
                </a:solidFill>
                <a:latin typeface="Comic Sans MS" pitchFamily="66" charset="0"/>
              </a:rPr>
              <a:t>107%</a:t>
            </a:r>
            <a:r>
              <a:rPr lang="en-GB" sz="3200">
                <a:solidFill>
                  <a:srgbClr val="010066"/>
                </a:solidFill>
                <a:latin typeface="Comic Sans MS" pitchFamily="66" charset="0"/>
              </a:rPr>
              <a:t> × £86 =</a:t>
            </a:r>
          </a:p>
        </p:txBody>
      </p:sp>
      <p:sp>
        <p:nvSpPr>
          <p:cNvPr id="13" name="Text Box 16"/>
          <p:cNvSpPr txBox="1">
            <a:spLocks noChangeArrowheads="1"/>
          </p:cNvSpPr>
          <p:nvPr/>
        </p:nvSpPr>
        <p:spPr bwMode="auto">
          <a:xfrm>
            <a:off x="3401467" y="4518026"/>
            <a:ext cx="25971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600" b="1">
                <a:solidFill>
                  <a:srgbClr val="FF0000"/>
                </a:solidFill>
                <a:latin typeface="Comic Sans MS" pitchFamily="66" charset="0"/>
              </a:rPr>
              <a:t>1.07 </a:t>
            </a:r>
            <a:r>
              <a:rPr lang="en-GB" sz="3200">
                <a:solidFill>
                  <a:srgbClr val="010066"/>
                </a:solidFill>
                <a:latin typeface="Comic Sans MS" pitchFamily="66" charset="0"/>
              </a:rPr>
              <a:t>× £86</a:t>
            </a:r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896642" y="5216526"/>
            <a:ext cx="19288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0" hangingPunct="0"/>
            <a:r>
              <a:rPr lang="en-GB" sz="3200">
                <a:solidFill>
                  <a:srgbClr val="010066"/>
                </a:solidFill>
                <a:latin typeface="Comic Sans MS" pitchFamily="66" charset="0"/>
              </a:rPr>
              <a:t>= £92.02</a:t>
            </a:r>
          </a:p>
        </p:txBody>
      </p:sp>
    </p:spTree>
    <p:extLst>
      <p:ext uri="{BB962C8B-B14F-4D97-AF65-F5344CB8AC3E}">
        <p14:creationId xmlns:p14="http://schemas.microsoft.com/office/powerpoint/2010/main" xmlns="" val="38492260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7" grpId="0" animBg="1"/>
      <p:bldP spid="13326" grpId="0" animBg="1"/>
      <p:bldP spid="9" grpId="0" autoUpdateAnimBg="0"/>
      <p:bldP spid="10" grpId="0" autoUpdateAnimBg="0"/>
      <p:bldP spid="11" grpId="0" autoUpdateAnimBg="0"/>
      <p:bldP spid="12" grpId="0" autoUpdateAnimBg="0"/>
      <p:bldP spid="13" grpId="0" autoUpdateAnimBg="0"/>
      <p:bldP spid="1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490066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Try these….</a:t>
            </a:r>
            <a:r>
              <a:rPr lang="en-GB" b="1" dirty="0" smtClean="0"/>
              <a:t>using a multiplier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124744"/>
            <a:ext cx="7772400" cy="4572000"/>
          </a:xfrm>
        </p:spPr>
        <p:txBody>
          <a:bodyPr>
            <a:normAutofit/>
          </a:bodyPr>
          <a:lstStyle/>
          <a:p>
            <a:r>
              <a:rPr lang="en-GB" dirty="0" smtClean="0"/>
              <a:t>Increase £66 by 22% </a:t>
            </a:r>
          </a:p>
          <a:p>
            <a:r>
              <a:rPr lang="en-GB" dirty="0" smtClean="0"/>
              <a:t>Increase £134 by 36%</a:t>
            </a:r>
          </a:p>
          <a:p>
            <a:r>
              <a:rPr lang="en-GB" dirty="0" smtClean="0"/>
              <a:t>Increase £246 by 150% </a:t>
            </a:r>
          </a:p>
          <a:p>
            <a:endParaRPr lang="en-GB" dirty="0" smtClean="0"/>
          </a:p>
          <a:p>
            <a:r>
              <a:rPr lang="en-GB" u="sng" dirty="0" smtClean="0"/>
              <a:t>Extension</a:t>
            </a:r>
            <a:endParaRPr lang="en-GB" u="sng" dirty="0"/>
          </a:p>
          <a:p>
            <a:r>
              <a:rPr lang="en-GB" dirty="0"/>
              <a:t>Jack had lunch in a restaurant. The food he ordered cost </a:t>
            </a:r>
            <a:r>
              <a:rPr lang="en-GB" dirty="0" smtClean="0"/>
              <a:t>£56</a:t>
            </a:r>
            <a:r>
              <a:rPr lang="en-GB" dirty="0"/>
              <a:t>. He also had to pay </a:t>
            </a:r>
            <a:r>
              <a:rPr lang="en-GB" dirty="0" smtClean="0"/>
              <a:t>4% </a:t>
            </a:r>
            <a:r>
              <a:rPr lang="en-GB" dirty="0"/>
              <a:t>service charge. </a:t>
            </a:r>
            <a:br>
              <a:rPr lang="en-GB" dirty="0"/>
            </a:br>
            <a:r>
              <a:rPr lang="en-GB" dirty="0"/>
              <a:t>a. How much was the </a:t>
            </a:r>
            <a:r>
              <a:rPr lang="en-GB" dirty="0" smtClean="0"/>
              <a:t>total cost of his meal?</a:t>
            </a:r>
          </a:p>
        </p:txBody>
      </p:sp>
    </p:spTree>
    <p:extLst>
      <p:ext uri="{BB962C8B-B14F-4D97-AF65-F5344CB8AC3E}">
        <p14:creationId xmlns:p14="http://schemas.microsoft.com/office/powerpoint/2010/main" xmlns="" val="2430852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463</TotalTime>
  <Words>887</Words>
  <Application>Microsoft Office PowerPoint</Application>
  <PresentationFormat>On-screen Show (4:3)</PresentationFormat>
  <Paragraphs>169</Paragraphs>
  <Slides>17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Equity</vt:lpstr>
      <vt:lpstr>Percentages</vt:lpstr>
      <vt:lpstr>Starter </vt:lpstr>
      <vt:lpstr>Percentages </vt:lpstr>
      <vt:lpstr>Percentage increase</vt:lpstr>
      <vt:lpstr>Slide 5</vt:lpstr>
      <vt:lpstr>Slide 6</vt:lpstr>
      <vt:lpstr>Slide 7</vt:lpstr>
      <vt:lpstr>Percentage increase</vt:lpstr>
      <vt:lpstr>Try these….using a multiplier</vt:lpstr>
      <vt:lpstr>Percentage decrease</vt:lpstr>
      <vt:lpstr>Slide 11</vt:lpstr>
      <vt:lpstr>Slide 12</vt:lpstr>
      <vt:lpstr>Slide 13</vt:lpstr>
      <vt:lpstr>Percentage decrease</vt:lpstr>
      <vt:lpstr>Try these….using a multiplier</vt:lpstr>
      <vt:lpstr>Slide 16</vt:lpstr>
      <vt:lpstr>Which holiday?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Percentages</dc:title>
  <dc:creator>Katy</dc:creator>
  <cp:lastModifiedBy>herronn</cp:lastModifiedBy>
  <cp:revision>24</cp:revision>
  <dcterms:modified xsi:type="dcterms:W3CDTF">2013-11-17T22:57:48Z</dcterms:modified>
</cp:coreProperties>
</file>